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57" r:id="rId5"/>
    <p:sldId id="262" r:id="rId6"/>
    <p:sldId id="258" r:id="rId7"/>
    <p:sldId id="261" r:id="rId8"/>
    <p:sldId id="263" r:id="rId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1056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51E10F1-5BC0-45C2-9954-C75E15FD6098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B45F598-4CBE-4626-90BD-8F9CE69D1FCB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06760" y="693847"/>
            <a:ext cx="8388424" cy="173198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7200" dirty="0">
                <a:solidFill>
                  <a:srgbClr val="000000"/>
                </a:solidFill>
                <a:ea typeface="Calibri"/>
                <a:cs typeface="Times New Roman"/>
              </a:rPr>
              <a:t>Box of emotions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03648" y="2348880"/>
            <a:ext cx="6768752" cy="1080120"/>
          </a:xfrm>
        </p:spPr>
        <p:txBody>
          <a:bodyPr>
            <a:normAutofit/>
          </a:bodyPr>
          <a:lstStyle/>
          <a:p>
            <a:r>
              <a:rPr lang="pt-PT" sz="2400" b="1" i="1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Project: SIROCCO</a:t>
            </a:r>
          </a:p>
          <a:p>
            <a:r>
              <a:rPr lang="pt-PT" sz="2400" b="1" i="1" dirty="0" err="1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Work</a:t>
            </a:r>
            <a:r>
              <a:rPr lang="pt-PT" sz="2400" b="1" i="1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 </a:t>
            </a:r>
            <a:r>
              <a:rPr lang="pt-PT" sz="2400" b="1" i="1" dirty="0" err="1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done</a:t>
            </a:r>
            <a:r>
              <a:rPr lang="pt-PT" sz="2400" b="1" i="1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 </a:t>
            </a:r>
            <a:r>
              <a:rPr lang="pt-PT" sz="2400" b="1" i="1" dirty="0" err="1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by</a:t>
            </a:r>
            <a:r>
              <a:rPr lang="pt-PT" sz="2400" b="1" i="1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: Susana Silva e Cristiana Vidal</a:t>
            </a:r>
            <a:endParaRPr lang="pt-PT" sz="2400" b="1" i="1" dirty="0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a1307\Desktop\Disciplinas\Saúde Infantil\2ºano\SIROCCO\corpos1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89040"/>
            <a:ext cx="2880320" cy="2617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2" descr="C:\Users\a1307\Desktop\Disciplinas\DEF-flag-logoeac-LLP_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89613"/>
            <a:ext cx="2667000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29" l="0" r="94521">
                        <a14:foregroundMark x1="10959" y1="41176" x2="10959" y2="16176"/>
                        <a14:foregroundMark x1="12329" y1="89706" x2="64384" y2="94118"/>
                        <a14:foregroundMark x1="75342" y1="86765" x2="90411" y2="941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9613"/>
            <a:ext cx="1008112" cy="93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00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683568" y="2132857"/>
            <a:ext cx="7473153" cy="576064"/>
          </a:xfrm>
        </p:spPr>
        <p:txBody>
          <a:bodyPr/>
          <a:lstStyle/>
          <a:p>
            <a:pPr algn="ctr"/>
            <a:r>
              <a:rPr lang="pt-PT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Emotions</a:t>
            </a:r>
            <a:r>
              <a:rPr lang="pt-PT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  <a:endParaRPr lang="pt-PT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000000"/>
                </a:solidFill>
                <a:ea typeface="Calibri"/>
                <a:cs typeface="Times New Roman"/>
              </a:rPr>
              <a:t>Box of emotions</a:t>
            </a:r>
          </a:p>
        </p:txBody>
      </p:sp>
      <p:pic>
        <p:nvPicPr>
          <p:cNvPr id="3074" name="Picture 2" descr="http://1.bp.blogspot.com/_-CnjBIX_GKo/RwVHqq0_I8I/AAAAAAAAAFo/2n8AJiTqcvY/s1600/CART%C3%95ES+Emo%C3%A7%C3%B5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70" y="2564904"/>
            <a:ext cx="835292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1307\Desktop\Disciplinas\DEF-flag-logoeac-LLP_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6632"/>
            <a:ext cx="2234952" cy="90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15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2195736" y="2132856"/>
            <a:ext cx="3728737" cy="532581"/>
          </a:xfrm>
        </p:spPr>
        <p:txBody>
          <a:bodyPr/>
          <a:lstStyle/>
          <a:p>
            <a:r>
              <a:rPr lang="pt-PT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Emotion</a:t>
            </a:r>
            <a:r>
              <a:rPr lang="pt-PT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pt-PT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cards</a:t>
            </a:r>
            <a:r>
              <a:rPr lang="pt-PT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  <a:endParaRPr lang="pt-PT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000000"/>
                </a:solidFill>
                <a:ea typeface="Calibri"/>
                <a:cs typeface="Times New Roman"/>
              </a:rPr>
              <a:t>Box of emotions</a:t>
            </a:r>
          </a:p>
        </p:txBody>
      </p:sp>
      <p:pic>
        <p:nvPicPr>
          <p:cNvPr id="4098" name="Picture 2" descr="http://lh6.ggpht.com/-mkqB-Lhyl70/SELMNKQbhaI/AAAAAAAALLo/U_e3Sp3pl7I/s514/card_pais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" t="36834" r="4837" b="8788"/>
          <a:stretch/>
        </p:blipFill>
        <p:spPr bwMode="auto">
          <a:xfrm>
            <a:off x="971600" y="2852936"/>
            <a:ext cx="705135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1307\Desktop\Disciplinas\DEF-flag-logoeac-LLP_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461" y="188640"/>
            <a:ext cx="2090936" cy="84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99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51520" y="2204864"/>
            <a:ext cx="4032448" cy="4372306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pt-PT" sz="18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Theme</a:t>
            </a:r>
            <a:r>
              <a:rPr lang="pt-PT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</a:t>
            </a:r>
            <a:r>
              <a:rPr lang="pt-PT" sz="1800" dirty="0">
                <a:solidFill>
                  <a:srgbClr val="000000"/>
                </a:solidFill>
              </a:rPr>
              <a:t> Facial </a:t>
            </a:r>
            <a:r>
              <a:rPr lang="pt-PT" sz="1800" dirty="0" err="1">
                <a:solidFill>
                  <a:srgbClr val="000000"/>
                </a:solidFill>
              </a:rPr>
              <a:t>Expressions</a:t>
            </a:r>
            <a:endParaRPr lang="pt-PT" sz="1800" dirty="0" smtClean="0">
              <a:solidFill>
                <a:srgbClr val="00000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pt-PT" sz="1800" dirty="0" err="1">
                <a:solidFill>
                  <a:schemeClr val="tx2">
                    <a:lumMod val="60000"/>
                    <a:lumOff val="40000"/>
                  </a:schemeClr>
                </a:solidFill>
                <a:ea typeface="Calibri"/>
                <a:cs typeface="Times New Roman"/>
              </a:rPr>
              <a:t>Title</a:t>
            </a:r>
            <a:r>
              <a:rPr lang="pt-PT" sz="1800" dirty="0">
                <a:solidFill>
                  <a:schemeClr val="tx2">
                    <a:lumMod val="60000"/>
                    <a:lumOff val="40000"/>
                  </a:schemeClr>
                </a:solidFill>
                <a:ea typeface="Calibri"/>
                <a:cs typeface="Times New Roman"/>
              </a:rPr>
              <a:t>: </a:t>
            </a:r>
            <a:r>
              <a:rPr lang="pt-PT" sz="1800" dirty="0" err="1">
                <a:solidFill>
                  <a:srgbClr val="000000"/>
                </a:solidFill>
                <a:ea typeface="Calibri"/>
                <a:cs typeface="Times New Roman"/>
              </a:rPr>
              <a:t>My</a:t>
            </a:r>
            <a:r>
              <a:rPr lang="pt-PT" sz="1800" dirty="0">
                <a:solidFill>
                  <a:srgbClr val="000000"/>
                </a:solidFill>
                <a:ea typeface="Calibri"/>
                <a:cs typeface="Times New Roman"/>
              </a:rPr>
              <a:t> face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ea typeface="Calibri"/>
                <a:cs typeface="Times New Roman"/>
              </a:rPr>
              <a:t>Type of activity: </a:t>
            </a: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Box of emotions</a:t>
            </a:r>
            <a:endParaRPr lang="pt-PT" sz="1800" dirty="0" smtClean="0">
              <a:solidFill>
                <a:srgbClr val="00000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pt-PT" sz="1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Audience</a:t>
            </a:r>
            <a:r>
              <a:rPr lang="pt-PT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</a:t>
            </a:r>
            <a:r>
              <a:rPr lang="pt-PT" sz="1800" dirty="0">
                <a:solidFill>
                  <a:srgbClr val="000000"/>
                </a:solidFill>
              </a:rPr>
              <a:t> </a:t>
            </a:r>
            <a:r>
              <a:rPr lang="pt-PT" sz="1800" dirty="0" err="1">
                <a:solidFill>
                  <a:srgbClr val="000000"/>
                </a:solidFill>
              </a:rPr>
              <a:t>Small</a:t>
            </a:r>
            <a:r>
              <a:rPr lang="pt-PT" sz="1800" dirty="0">
                <a:solidFill>
                  <a:srgbClr val="000000"/>
                </a:solidFill>
              </a:rPr>
              <a:t> </a:t>
            </a:r>
            <a:r>
              <a:rPr lang="pt-PT" sz="1800" dirty="0" err="1">
                <a:solidFill>
                  <a:srgbClr val="000000"/>
                </a:solidFill>
              </a:rPr>
              <a:t>group</a:t>
            </a:r>
            <a:endParaRPr lang="pt-PT" sz="1800" dirty="0" smtClean="0">
              <a:solidFill>
                <a:srgbClr val="00000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pt-PT" sz="1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Materials</a:t>
            </a:r>
            <a:r>
              <a:rPr lang="pt-PT" sz="1800" dirty="0" smtClean="0">
                <a:solidFill>
                  <a:srgbClr val="000000"/>
                </a:solidFill>
              </a:rPr>
              <a:t>: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pt-PT" sz="1800" dirty="0" smtClean="0">
                <a:solidFill>
                  <a:srgbClr val="000000"/>
                </a:solidFill>
                <a:ea typeface="Calibri"/>
                <a:cs typeface="Times New Roman"/>
              </a:rPr>
              <a:t>Velcro</a:t>
            </a:r>
            <a:r>
              <a:rPr lang="pt-PT" sz="1800" dirty="0">
                <a:solidFill>
                  <a:srgbClr val="000000"/>
                </a:solidFill>
                <a:ea typeface="Calibri"/>
                <a:cs typeface="Times New Roman"/>
              </a:rPr>
              <a:t>;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pt-PT" sz="1800" dirty="0" err="1" smtClean="0">
                <a:solidFill>
                  <a:srgbClr val="000000"/>
                </a:solidFill>
                <a:ea typeface="Calibri"/>
                <a:cs typeface="Times New Roman"/>
              </a:rPr>
              <a:t>Cards</a:t>
            </a:r>
            <a:r>
              <a:rPr lang="pt-PT" sz="1800" dirty="0" smtClean="0">
                <a:solidFill>
                  <a:srgbClr val="000000"/>
                </a:solidFill>
                <a:ea typeface="Calibri"/>
                <a:cs typeface="Times New Roman"/>
              </a:rPr>
              <a:t>;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pt-PT" sz="1800" dirty="0" err="1" smtClean="0">
                <a:solidFill>
                  <a:srgbClr val="000000"/>
                </a:solidFill>
                <a:ea typeface="Calibri"/>
                <a:cs typeface="Times New Roman"/>
              </a:rPr>
              <a:t>Cards</a:t>
            </a:r>
            <a:r>
              <a:rPr lang="pt-PT" sz="1800" dirty="0" smtClean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pt-PT" sz="1800" dirty="0" err="1" smtClean="0">
                <a:solidFill>
                  <a:srgbClr val="000000"/>
                </a:solidFill>
                <a:ea typeface="Calibri"/>
                <a:cs typeface="Times New Roman"/>
              </a:rPr>
              <a:t>with</a:t>
            </a:r>
            <a:r>
              <a:rPr lang="pt-PT" sz="1800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pt-PT" sz="1800" dirty="0" err="1">
                <a:solidFill>
                  <a:srgbClr val="000000"/>
                </a:solidFill>
                <a:ea typeface="Calibri"/>
                <a:cs typeface="Times New Roman"/>
              </a:rPr>
              <a:t>questions</a:t>
            </a:r>
            <a:r>
              <a:rPr lang="pt-PT" sz="1800" dirty="0">
                <a:solidFill>
                  <a:srgbClr val="000000"/>
                </a:solidFill>
                <a:ea typeface="Calibri"/>
                <a:cs typeface="Times New Roman"/>
              </a:rPr>
              <a:t>;</a:t>
            </a:r>
          </a:p>
        </p:txBody>
      </p:sp>
      <p:pic>
        <p:nvPicPr>
          <p:cNvPr id="4099" name="Picture 3" descr="C:\Users\a1307\Desktop\Disciplinas\Saúde Infantil\2ºano\SIROCCO\livro das emoções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778" y="2564901"/>
            <a:ext cx="5112217" cy="312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ângulo 1"/>
          <p:cNvSpPr/>
          <p:nvPr/>
        </p:nvSpPr>
        <p:spPr>
          <a:xfrm>
            <a:off x="1835696" y="595218"/>
            <a:ext cx="5121915" cy="997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5400" dirty="0">
                <a:solidFill>
                  <a:srgbClr val="000000"/>
                </a:solidFill>
                <a:ea typeface="Calibri"/>
                <a:cs typeface="Times New Roman"/>
              </a:rPr>
              <a:t>Box of emotions</a:t>
            </a:r>
          </a:p>
        </p:txBody>
      </p:sp>
      <p:pic>
        <p:nvPicPr>
          <p:cNvPr id="5" name="Picture 2" descr="C:\Users\a1307\Desktop\Disciplinas\DEF-flag-logoeac-LLP_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742" y="153601"/>
            <a:ext cx="2188543" cy="88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72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611560" y="2204864"/>
            <a:ext cx="4176464" cy="3744416"/>
          </a:xfrm>
          <a:ln w="28575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92D050"/>
              </a:buClr>
              <a:buNone/>
            </a:pPr>
            <a:r>
              <a:rPr lang="en-US" sz="1800" b="1" u="sng" dirty="0">
                <a:solidFill>
                  <a:schemeClr val="accent2">
                    <a:lumMod val="40000"/>
                    <a:lumOff val="60000"/>
                  </a:schemeClr>
                </a:solidFill>
                <a:ea typeface="Calibri"/>
                <a:cs typeface="Times New Roman"/>
              </a:rPr>
              <a:t>Description: </a:t>
            </a:r>
            <a:endParaRPr lang="en-US" sz="1800" b="1" u="sng" dirty="0" smtClean="0">
              <a:solidFill>
                <a:schemeClr val="accent2">
                  <a:lumMod val="40000"/>
                  <a:lumOff val="60000"/>
                </a:schemeClr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92D050"/>
              </a:buClr>
              <a:buNone/>
            </a:pPr>
            <a:r>
              <a:rPr lang="en-US" sz="1800" dirty="0" smtClean="0">
                <a:solidFill>
                  <a:srgbClr val="000000"/>
                </a:solidFill>
                <a:ea typeface="Calibri"/>
                <a:cs typeface="Times New Roman"/>
              </a:rPr>
              <a:t>The </a:t>
            </a: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game consists </a:t>
            </a:r>
            <a:r>
              <a:rPr lang="en-US" sz="1800" dirty="0" smtClean="0">
                <a:solidFill>
                  <a:srgbClr val="000000"/>
                </a:solidFill>
                <a:ea typeface="Calibri"/>
                <a:cs typeface="Times New Roman"/>
              </a:rPr>
              <a:t>in building </a:t>
            </a: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faces </a:t>
            </a:r>
            <a:r>
              <a:rPr lang="en-US" sz="1800" dirty="0" smtClean="0">
                <a:solidFill>
                  <a:srgbClr val="000000"/>
                </a:solidFill>
                <a:ea typeface="Calibri"/>
                <a:cs typeface="Times New Roman"/>
              </a:rPr>
              <a:t>with different emotions .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92D050"/>
              </a:buClr>
              <a:buNone/>
            </a:pPr>
            <a:r>
              <a:rPr lang="en-US" sz="1800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ea typeface="Calibri"/>
                <a:cs typeface="Times New Roman"/>
              </a:rPr>
              <a:t>For example: </a:t>
            </a:r>
            <a:r>
              <a:rPr lang="en-US" sz="1800" dirty="0" smtClean="0">
                <a:solidFill>
                  <a:srgbClr val="000000"/>
                </a:solidFill>
                <a:ea typeface="Calibri"/>
                <a:cs typeface="Times New Roman"/>
              </a:rPr>
              <a:t>We ask: “When </a:t>
            </a: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you see your mother </a:t>
            </a:r>
            <a:r>
              <a:rPr lang="en-US" sz="1800" dirty="0" smtClean="0">
                <a:solidFill>
                  <a:srgbClr val="000000"/>
                </a:solidFill>
                <a:ea typeface="Calibri"/>
                <a:cs typeface="Times New Roman"/>
              </a:rPr>
              <a:t>how do </a:t>
            </a: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you feel?" </a:t>
            </a:r>
            <a:r>
              <a:rPr lang="en-US" sz="1800" dirty="0" smtClean="0">
                <a:solidFill>
                  <a:srgbClr val="000000"/>
                </a:solidFill>
                <a:ea typeface="Calibri"/>
                <a:cs typeface="Times New Roman"/>
              </a:rPr>
              <a:t> So he draws the emotion of happiness.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92D050"/>
              </a:buClr>
              <a:buNone/>
            </a:pPr>
            <a:r>
              <a:rPr lang="en-US" sz="1800" dirty="0" smtClean="0">
                <a:solidFill>
                  <a:srgbClr val="000000"/>
                </a:solidFill>
                <a:ea typeface="Calibri"/>
                <a:cs typeface="Times New Roman"/>
              </a:rPr>
              <a:t>The </a:t>
            </a: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box has mouths, eyes and </a:t>
            </a:r>
            <a:r>
              <a:rPr lang="en-US" sz="1800" dirty="0" smtClean="0">
                <a:solidFill>
                  <a:srgbClr val="000000"/>
                </a:solidFill>
                <a:ea typeface="Calibri"/>
                <a:cs typeface="Times New Roman"/>
              </a:rPr>
              <a:t>noses so they can do  faces with different emotions.</a:t>
            </a:r>
            <a:endParaRPr lang="pt-PT" sz="18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2051720" y="620688"/>
            <a:ext cx="5121915" cy="997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5400" dirty="0">
                <a:solidFill>
                  <a:srgbClr val="000000"/>
                </a:solidFill>
                <a:ea typeface="Calibri"/>
                <a:cs typeface="Times New Roman"/>
              </a:rPr>
              <a:t>Box of emotions</a:t>
            </a:r>
          </a:p>
        </p:txBody>
      </p:sp>
      <p:pic>
        <p:nvPicPr>
          <p:cNvPr id="4" name="Picture 2" descr="C:\Users\a1307\Desktop\Disciplinas\DEF-flag-logoeac-LLP_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98767"/>
            <a:ext cx="2090936" cy="84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1307\Desktop\Disciplinas\Saúde Infantil\2ºano\SIROCCO\livro das emoções mold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148064" y="2276872"/>
            <a:ext cx="310514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7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4693" y="2060848"/>
            <a:ext cx="4176464" cy="4032448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800" dirty="0">
                <a:solidFill>
                  <a:schemeClr val="accent2">
                    <a:lumMod val="40000"/>
                    <a:lumOff val="60000"/>
                  </a:schemeClr>
                </a:solidFill>
                <a:ea typeface="Calibri"/>
                <a:cs typeface="Times New Roman"/>
              </a:rPr>
              <a:t>Theme: </a:t>
            </a: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Facial Expressions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800" dirty="0">
                <a:solidFill>
                  <a:schemeClr val="accent2">
                    <a:lumMod val="40000"/>
                    <a:lumOff val="60000"/>
                  </a:schemeClr>
                </a:solidFill>
                <a:ea typeface="Calibri"/>
                <a:cs typeface="Times New Roman"/>
              </a:rPr>
              <a:t>Title: </a:t>
            </a: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The ball of emotions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800" dirty="0">
                <a:solidFill>
                  <a:schemeClr val="accent2">
                    <a:lumMod val="40000"/>
                    <a:lumOff val="60000"/>
                  </a:schemeClr>
                </a:solidFill>
                <a:ea typeface="Calibri"/>
                <a:cs typeface="Times New Roman"/>
              </a:rPr>
              <a:t>Type of activity: </a:t>
            </a: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Box of emotions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800" dirty="0" smtClean="0">
                <a:solidFill>
                  <a:schemeClr val="accent2">
                    <a:lumMod val="40000"/>
                    <a:lumOff val="60000"/>
                  </a:schemeClr>
                </a:solidFill>
                <a:ea typeface="Calibri"/>
                <a:cs typeface="Times New Roman"/>
              </a:rPr>
              <a:t>Audience</a:t>
            </a:r>
            <a:r>
              <a:rPr lang="en-US" sz="1800" dirty="0">
                <a:solidFill>
                  <a:schemeClr val="accent2">
                    <a:lumMod val="40000"/>
                    <a:lumOff val="60000"/>
                  </a:schemeClr>
                </a:solidFill>
                <a:ea typeface="Calibri"/>
                <a:cs typeface="Times New Roman"/>
              </a:rPr>
              <a:t>: </a:t>
            </a: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Large group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en-US" sz="1800" dirty="0" smtClean="0">
              <a:solidFill>
                <a:schemeClr val="accent2">
                  <a:lumMod val="40000"/>
                  <a:lumOff val="60000"/>
                </a:schemeClr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800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ea typeface="Calibri"/>
                <a:cs typeface="Times New Roman"/>
              </a:rPr>
              <a:t>Materials</a:t>
            </a:r>
            <a:r>
              <a:rPr lang="en-US" sz="1800" u="sng" dirty="0">
                <a:solidFill>
                  <a:schemeClr val="accent2">
                    <a:lumMod val="40000"/>
                    <a:lumOff val="60000"/>
                  </a:schemeClr>
                </a:solidFill>
                <a:ea typeface="Calibri"/>
                <a:cs typeface="Times New Roman"/>
              </a:rPr>
              <a:t>: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Colored balls;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markers;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800" dirty="0">
                <a:solidFill>
                  <a:srgbClr val="000000"/>
                </a:solidFill>
                <a:ea typeface="Calibri"/>
                <a:cs typeface="Times New Roman"/>
              </a:rPr>
              <a:t>Cards with </a:t>
            </a:r>
            <a:r>
              <a:rPr lang="en-US" sz="1800" dirty="0" smtClean="0">
                <a:solidFill>
                  <a:srgbClr val="000000"/>
                </a:solidFill>
                <a:ea typeface="Calibri"/>
                <a:cs typeface="Times New Roman"/>
              </a:rPr>
              <a:t>questions.</a:t>
            </a:r>
            <a:endParaRPr lang="pt-PT" sz="1800" dirty="0">
              <a:solidFill>
                <a:schemeClr val="accent2">
                  <a:lumMod val="40000"/>
                  <a:lumOff val="6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852936"/>
            <a:ext cx="5114925" cy="330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ângulo 1"/>
          <p:cNvSpPr/>
          <p:nvPr/>
        </p:nvSpPr>
        <p:spPr>
          <a:xfrm>
            <a:off x="827584" y="501352"/>
            <a:ext cx="7487146" cy="997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5400" dirty="0">
                <a:solidFill>
                  <a:srgbClr val="000000"/>
                </a:solidFill>
                <a:ea typeface="Calibri"/>
                <a:cs typeface="Times New Roman"/>
              </a:rPr>
              <a:t>Box of emotions</a:t>
            </a:r>
          </a:p>
        </p:txBody>
      </p:sp>
      <p:pic>
        <p:nvPicPr>
          <p:cNvPr id="5" name="Picture 2" descr="C:\Users\a1307\Desktop\Disciplinas\DEF-flag-logoeac-LLP_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843" y="181702"/>
            <a:ext cx="1936002" cy="781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095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519496" y="2276872"/>
            <a:ext cx="8066802" cy="2736304"/>
          </a:xfrm>
          <a:ln w="3810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92D050"/>
              </a:buClr>
              <a:buNone/>
            </a:pPr>
            <a:r>
              <a:rPr lang="pt-PT" sz="20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ea typeface="Calibri"/>
                <a:cs typeface="Times New Roman"/>
              </a:rPr>
              <a:t>Description</a:t>
            </a:r>
            <a:r>
              <a:rPr lang="pt-PT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a typeface="Calibri"/>
                <a:cs typeface="Times New Roman"/>
              </a:rPr>
              <a:t>: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92D050"/>
              </a:buClr>
              <a:buNone/>
            </a:pPr>
            <a:r>
              <a:rPr lang="en-US" sz="2000" dirty="0">
                <a:solidFill>
                  <a:srgbClr val="000000"/>
                </a:solidFill>
              </a:rPr>
              <a:t>In this </a:t>
            </a:r>
            <a:r>
              <a:rPr lang="en-US" sz="2000" dirty="0" smtClean="0">
                <a:solidFill>
                  <a:srgbClr val="000000"/>
                </a:solidFill>
              </a:rPr>
              <a:t>game </a:t>
            </a:r>
            <a:r>
              <a:rPr lang="en-US" sz="2000" dirty="0">
                <a:solidFill>
                  <a:srgbClr val="000000"/>
                </a:solidFill>
              </a:rPr>
              <a:t>children </a:t>
            </a:r>
            <a:r>
              <a:rPr lang="en-US" sz="2000" dirty="0" smtClean="0">
                <a:solidFill>
                  <a:srgbClr val="000000"/>
                </a:solidFill>
              </a:rPr>
              <a:t>have to sit</a:t>
            </a:r>
            <a:r>
              <a:rPr lang="en-US" sz="2000" dirty="0">
                <a:solidFill>
                  <a:srgbClr val="000000"/>
                </a:solidFill>
              </a:rPr>
              <a:t> in a circle. </a:t>
            </a:r>
            <a:endParaRPr lang="en-US" sz="2000" dirty="0" smtClean="0">
              <a:solidFill>
                <a:srgbClr val="000000"/>
              </a:solidFill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92D050"/>
              </a:buClr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The </a:t>
            </a:r>
            <a:r>
              <a:rPr lang="en-US" sz="2000" dirty="0">
                <a:solidFill>
                  <a:srgbClr val="000000"/>
                </a:solidFill>
              </a:rPr>
              <a:t>adult takes a box </a:t>
            </a:r>
            <a:r>
              <a:rPr lang="en-US" sz="2000" dirty="0" smtClean="0">
                <a:solidFill>
                  <a:srgbClr val="000000"/>
                </a:solidFill>
              </a:rPr>
              <a:t>of cards </a:t>
            </a:r>
            <a:r>
              <a:rPr lang="en-US" sz="2000" dirty="0">
                <a:solidFill>
                  <a:srgbClr val="000000"/>
                </a:solidFill>
              </a:rPr>
              <a:t>with questions </a:t>
            </a:r>
            <a:r>
              <a:rPr lang="en-US" sz="2000" dirty="0" smtClean="0">
                <a:solidFill>
                  <a:srgbClr val="000000"/>
                </a:solidFill>
              </a:rPr>
              <a:t>(Ex: How</a:t>
            </a:r>
            <a:r>
              <a:rPr lang="en-US" sz="2000" dirty="0">
                <a:solidFill>
                  <a:srgbClr val="000000"/>
                </a:solidFill>
              </a:rPr>
              <a:t> do you feel when you </a:t>
            </a:r>
            <a:r>
              <a:rPr lang="en-US" sz="2000" dirty="0" smtClean="0">
                <a:solidFill>
                  <a:srgbClr val="000000"/>
                </a:solidFill>
              </a:rPr>
              <a:t>get hurt?)</a:t>
            </a:r>
            <a:r>
              <a:rPr lang="en-US" sz="2000" dirty="0">
                <a:solidFill>
                  <a:srgbClr val="000000"/>
                </a:solidFill>
              </a:rPr>
              <a:t> </a:t>
            </a:r>
            <a:r>
              <a:rPr lang="en-US" sz="2000" dirty="0" smtClean="0">
                <a:solidFill>
                  <a:srgbClr val="000000"/>
                </a:solidFill>
              </a:rPr>
              <a:t>and </a:t>
            </a:r>
            <a:r>
              <a:rPr lang="en-US" sz="2000" dirty="0">
                <a:solidFill>
                  <a:srgbClr val="000000"/>
                </a:solidFill>
              </a:rPr>
              <a:t>the child has to take the ball from the box correspondent to </a:t>
            </a:r>
            <a:r>
              <a:rPr lang="en-US" sz="2000" dirty="0" smtClean="0">
                <a:solidFill>
                  <a:srgbClr val="000000"/>
                </a:solidFill>
              </a:rPr>
              <a:t>emotion.</a:t>
            </a:r>
            <a:endParaRPr lang="pt-PT" sz="2000" b="1" dirty="0" smtClean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6" name="Rectângulo 5"/>
          <p:cNvSpPr/>
          <p:nvPr/>
        </p:nvSpPr>
        <p:spPr>
          <a:xfrm>
            <a:off x="2051720" y="574846"/>
            <a:ext cx="5121915" cy="997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5400" dirty="0">
                <a:solidFill>
                  <a:srgbClr val="000000"/>
                </a:solidFill>
                <a:ea typeface="Calibri"/>
                <a:cs typeface="Times New Roman"/>
              </a:rPr>
              <a:t>Box of emotions</a:t>
            </a:r>
          </a:p>
        </p:txBody>
      </p:sp>
      <p:pic>
        <p:nvPicPr>
          <p:cNvPr id="4" name="Picture 2" descr="C:\Users\a1307\Desktop\Disciplinas\DEF-flag-logoeac-LLP_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58518"/>
            <a:ext cx="2018928" cy="81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20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67544" y="692696"/>
            <a:ext cx="7756263" cy="1054250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000000"/>
                </a:solidFill>
                <a:ea typeface="Calibri"/>
                <a:cs typeface="Times New Roman"/>
              </a:rPr>
              <a:t>Box of emotions</a:t>
            </a:r>
          </a:p>
        </p:txBody>
      </p:sp>
      <p:pic>
        <p:nvPicPr>
          <p:cNvPr id="1026" name="Picture 2" descr="C:\Users\a1307\Desktop\Disciplinas\Saúde Infantil\2ºano\SIROCCO\bolas das emoçõ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15330"/>
            <a:ext cx="4320480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179512" y="2102287"/>
            <a:ext cx="4320480" cy="4546566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92D050"/>
              </a:buClr>
            </a:pPr>
            <a:r>
              <a:rPr lang="en-US" b="1" u="sng" dirty="0" smtClean="0">
                <a:solidFill>
                  <a:srgbClr val="FFC000">
                    <a:lumMod val="40000"/>
                    <a:lumOff val="60000"/>
                  </a:srgbClr>
                </a:solidFill>
                <a:ea typeface="Calibri"/>
                <a:cs typeface="Times New Roman"/>
              </a:rPr>
              <a:t>Objectives</a:t>
            </a:r>
            <a:r>
              <a:rPr lang="en-US" b="1" u="sng" dirty="0">
                <a:solidFill>
                  <a:srgbClr val="FFC000">
                    <a:lumMod val="40000"/>
                    <a:lumOff val="60000"/>
                  </a:srgbClr>
                </a:solidFill>
                <a:ea typeface="Calibri"/>
                <a:cs typeface="Times New Roman"/>
              </a:rPr>
              <a:t>:</a:t>
            </a:r>
          </a:p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92D050"/>
              </a:buClr>
            </a:pPr>
            <a:r>
              <a:rPr lang="en-US" dirty="0" smtClean="0">
                <a:solidFill>
                  <a:srgbClr val="000000"/>
                </a:solidFill>
                <a:ea typeface="Calibri"/>
                <a:cs typeface="Times New Roman"/>
              </a:rPr>
              <a:t>Promote autonomy</a:t>
            </a:r>
            <a:r>
              <a:rPr lang="en-US" dirty="0">
                <a:solidFill>
                  <a:srgbClr val="000000"/>
                </a:solidFill>
                <a:ea typeface="Calibri"/>
                <a:cs typeface="Times New Roman"/>
              </a:rPr>
              <a:t>;</a:t>
            </a:r>
          </a:p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92D050"/>
              </a:buClr>
            </a:pPr>
            <a:r>
              <a:rPr lang="en-US" dirty="0">
                <a:solidFill>
                  <a:srgbClr val="000000"/>
                </a:solidFill>
                <a:ea typeface="Calibri"/>
                <a:cs typeface="Times New Roman"/>
              </a:rPr>
              <a:t>Recognize and name different emotions;</a:t>
            </a:r>
          </a:p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92D050"/>
              </a:buClr>
            </a:pPr>
            <a:r>
              <a:rPr lang="en-US" dirty="0">
                <a:solidFill>
                  <a:srgbClr val="000000"/>
                </a:solidFill>
                <a:ea typeface="Calibri"/>
                <a:cs typeface="Times New Roman"/>
              </a:rPr>
              <a:t>Be </a:t>
            </a:r>
            <a:r>
              <a:rPr lang="en-US" dirty="0" smtClean="0">
                <a:solidFill>
                  <a:srgbClr val="000000"/>
                </a:solidFill>
                <a:ea typeface="Calibri"/>
                <a:cs typeface="Times New Roman"/>
              </a:rPr>
              <a:t>participative;</a:t>
            </a:r>
            <a:endParaRPr lang="en-US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92D050"/>
              </a:buClr>
            </a:pPr>
            <a:r>
              <a:rPr lang="en-US" dirty="0">
                <a:solidFill>
                  <a:srgbClr val="000000"/>
                </a:solidFill>
                <a:ea typeface="Calibri"/>
                <a:cs typeface="Times New Roman"/>
              </a:rPr>
              <a:t>Diversify the forms to use and feel </a:t>
            </a:r>
            <a:r>
              <a:rPr lang="en-US" dirty="0" smtClean="0">
                <a:solidFill>
                  <a:srgbClr val="000000"/>
                </a:solidFill>
                <a:ea typeface="Calibri"/>
                <a:cs typeface="Times New Roman"/>
              </a:rPr>
              <a:t>the body</a:t>
            </a:r>
            <a:r>
              <a:rPr lang="en-US" dirty="0">
                <a:solidFill>
                  <a:srgbClr val="000000"/>
                </a:solidFill>
                <a:ea typeface="Calibri"/>
                <a:cs typeface="Times New Roman"/>
              </a:rPr>
              <a:t>;</a:t>
            </a:r>
          </a:p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92D050"/>
              </a:buClr>
            </a:pPr>
            <a:r>
              <a:rPr lang="en-US" dirty="0">
                <a:solidFill>
                  <a:srgbClr val="000000"/>
                </a:solidFill>
                <a:ea typeface="Calibri"/>
                <a:cs typeface="Times New Roman"/>
              </a:rPr>
              <a:t>Interacting with other children in activities;</a:t>
            </a:r>
          </a:p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92D050"/>
              </a:buClr>
            </a:pPr>
            <a:r>
              <a:rPr lang="en-US" dirty="0">
                <a:solidFill>
                  <a:srgbClr val="000000"/>
                </a:solidFill>
                <a:ea typeface="Calibri"/>
                <a:cs typeface="Times New Roman"/>
              </a:rPr>
              <a:t>Use different ways to dramatize;</a:t>
            </a:r>
          </a:p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92D050"/>
              </a:buClr>
            </a:pPr>
            <a:r>
              <a:rPr lang="en-US" dirty="0">
                <a:solidFill>
                  <a:srgbClr val="000000"/>
                </a:solidFill>
                <a:ea typeface="Calibri"/>
                <a:cs typeface="Times New Roman"/>
              </a:rPr>
              <a:t>Being able to </a:t>
            </a:r>
            <a:r>
              <a:rPr lang="en-US" dirty="0" smtClean="0">
                <a:solidFill>
                  <a:srgbClr val="000000"/>
                </a:solidFill>
                <a:ea typeface="Calibri"/>
                <a:cs typeface="Times New Roman"/>
              </a:rPr>
              <a:t>participate.</a:t>
            </a:r>
            <a:endParaRPr lang="pt-PT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pic>
        <p:nvPicPr>
          <p:cNvPr id="5" name="Picture 2" descr="C:\Users\a1307\Desktop\Disciplinas\DEF-flag-logoeac-LLP_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8640"/>
            <a:ext cx="1946920" cy="78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72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pa">
  <a:themeElements>
    <a:clrScheme name="Personalizado 2">
      <a:dk1>
        <a:srgbClr val="FF0066"/>
      </a:dk1>
      <a:lt1>
        <a:srgbClr val="D467A8"/>
      </a:lt1>
      <a:dk2>
        <a:srgbClr val="00B0F0"/>
      </a:dk2>
      <a:lt2>
        <a:srgbClr val="8D1BFF"/>
      </a:lt2>
      <a:accent1>
        <a:srgbClr val="92D050"/>
      </a:accent1>
      <a:accent2>
        <a:srgbClr val="FFC000"/>
      </a:accent2>
      <a:accent3>
        <a:srgbClr val="FF0066"/>
      </a:accent3>
      <a:accent4>
        <a:srgbClr val="FF0000"/>
      </a:accent4>
      <a:accent5>
        <a:srgbClr val="7E6BC9"/>
      </a:accent5>
      <a:accent6>
        <a:srgbClr val="A379BB"/>
      </a:accent6>
      <a:hlink>
        <a:srgbClr val="0070C0"/>
      </a:hlink>
      <a:folHlink>
        <a:srgbClr val="00FF00"/>
      </a:folHlink>
    </a:clrScheme>
    <a:fontScheme name="Capa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pa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432</TotalTime>
  <Words>177</Words>
  <Application>Microsoft Office PowerPoint</Application>
  <PresentationFormat>Apresentação no Ecrã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Capa</vt:lpstr>
      <vt:lpstr>Box of emotions</vt:lpstr>
      <vt:lpstr>Box of emotions</vt:lpstr>
      <vt:lpstr>Box of emotions</vt:lpstr>
      <vt:lpstr>Apresentação do PowerPoint</vt:lpstr>
      <vt:lpstr>Apresentação do PowerPoint</vt:lpstr>
      <vt:lpstr>Apresentação do PowerPoint</vt:lpstr>
      <vt:lpstr>Apresentação do PowerPoint</vt:lpstr>
      <vt:lpstr>Box of emotions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Susana Tavares da Silva</dc:creator>
  <cp:lastModifiedBy>Sofia Tiago</cp:lastModifiedBy>
  <cp:revision>19</cp:revision>
  <dcterms:created xsi:type="dcterms:W3CDTF">2012-01-30T09:57:57Z</dcterms:created>
  <dcterms:modified xsi:type="dcterms:W3CDTF">2012-02-23T18:18:47Z</dcterms:modified>
</cp:coreProperties>
</file>